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0" r:id="rId1"/>
    <p:sldMasterId id="2147483787" r:id="rId2"/>
    <p:sldMasterId id="2147485134" r:id="rId3"/>
    <p:sldMasterId id="2147485245" r:id="rId4"/>
  </p:sldMasterIdLst>
  <p:notesMasterIdLst>
    <p:notesMasterId r:id="rId36"/>
  </p:notesMasterIdLst>
  <p:handoutMasterIdLst>
    <p:handoutMasterId r:id="rId37"/>
  </p:handoutMasterIdLst>
  <p:sldIdLst>
    <p:sldId id="361" r:id="rId5"/>
    <p:sldId id="463" r:id="rId6"/>
    <p:sldId id="424" r:id="rId7"/>
    <p:sldId id="466" r:id="rId8"/>
    <p:sldId id="468" r:id="rId9"/>
    <p:sldId id="454" r:id="rId10"/>
    <p:sldId id="453" r:id="rId11"/>
    <p:sldId id="451" r:id="rId12"/>
    <p:sldId id="425" r:id="rId13"/>
    <p:sldId id="426" r:id="rId14"/>
    <p:sldId id="428" r:id="rId15"/>
    <p:sldId id="427" r:id="rId16"/>
    <p:sldId id="462" r:id="rId17"/>
    <p:sldId id="456" r:id="rId18"/>
    <p:sldId id="457" r:id="rId19"/>
    <p:sldId id="458" r:id="rId20"/>
    <p:sldId id="443" r:id="rId21"/>
    <p:sldId id="448" r:id="rId22"/>
    <p:sldId id="449" r:id="rId23"/>
    <p:sldId id="465" r:id="rId24"/>
    <p:sldId id="442" r:id="rId25"/>
    <p:sldId id="439" r:id="rId26"/>
    <p:sldId id="440" r:id="rId27"/>
    <p:sldId id="441" r:id="rId28"/>
    <p:sldId id="475" r:id="rId29"/>
    <p:sldId id="472" r:id="rId30"/>
    <p:sldId id="476" r:id="rId31"/>
    <p:sldId id="473" r:id="rId32"/>
    <p:sldId id="474" r:id="rId33"/>
    <p:sldId id="477" r:id="rId34"/>
    <p:sldId id="450" r:id="rId35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BD45"/>
    <a:srgbClr val="080808"/>
    <a:srgbClr val="01B4E7"/>
    <a:srgbClr val="00AEEF"/>
    <a:srgbClr val="16316B"/>
    <a:srgbClr val="005DAA"/>
    <a:srgbClr val="919295"/>
    <a:srgbClr val="FF7600"/>
    <a:srgbClr val="D91B5C"/>
    <a:srgbClr val="8721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4825" autoAdjust="0"/>
  </p:normalViewPr>
  <p:slideViewPr>
    <p:cSldViewPr>
      <p:cViewPr>
        <p:scale>
          <a:sx n="90" d="100"/>
          <a:sy n="90" d="100"/>
        </p:scale>
        <p:origin x="-984" y="-72"/>
      </p:cViewPr>
      <p:guideLst>
        <p:guide orient="horz" pos="2160"/>
        <p:guide pos="624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od\My%20Documents\RC%202013-14\Membership%20Committee\Historical%20Stats%20from%20Brad\North%20Amer%20Loss%20-%2010%20yea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Marc's%20Rotary\IGNITE%20Membership\18%20Membership%20Report%20December%202013\D5000%20Club%20Membership%202004-2013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oland2\data\CP\MarcL\Rotary\IGNITE%20Membership\18%20Membership%20Report%20December%202013\D5000%20Club%20Membership%202004-2013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ata\Marc's%20Rotary\IGNITE%20Membership\18%20Membership%20Report%20December%202013\D5000%20Club%20Membership%202004-2013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6"/>
  <c:chart>
    <c:title>
      <c:tx>
        <c:rich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Rotarians</a:t>
            </a:r>
            <a:r>
              <a:rPr lang="en-US" baseline="0" dirty="0">
                <a:solidFill>
                  <a:schemeClr val="bg2">
                    <a:lumMod val="10000"/>
                  </a:schemeClr>
                </a:solidFill>
              </a:rPr>
              <a:t> in North America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722863838325048E-2"/>
          <c:y val="8.0973012344748713E-2"/>
          <c:w val="0.9157862258841164"/>
          <c:h val="0.76329343999464183"/>
        </c:manualLayout>
      </c:layout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191081439579881E-2"/>
                  <c:y val="-2.3391812865497092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2.5477703598949991E-2"/>
                  <c:y val="3.82775119617226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Data!$C$3:$M$3</c:f>
              <c:strCache>
                <c:ptCount val="11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</c:strCache>
            </c:strRef>
          </c:cat>
          <c:val>
            <c:numRef>
              <c:f>Data!$C$12:$M$12</c:f>
              <c:numCache>
                <c:formatCode>#,##0</c:formatCode>
                <c:ptCount val="11"/>
                <c:pt idx="0">
                  <c:v>431672</c:v>
                </c:pt>
                <c:pt idx="1">
                  <c:v>427420</c:v>
                </c:pt>
                <c:pt idx="2">
                  <c:v>422956</c:v>
                </c:pt>
                <c:pt idx="3">
                  <c:v>418413</c:v>
                </c:pt>
                <c:pt idx="4">
                  <c:v>413769</c:v>
                </c:pt>
                <c:pt idx="5">
                  <c:v>410481</c:v>
                </c:pt>
                <c:pt idx="6">
                  <c:v>402176</c:v>
                </c:pt>
                <c:pt idx="7">
                  <c:v>394402</c:v>
                </c:pt>
                <c:pt idx="8">
                  <c:v>385524</c:v>
                </c:pt>
                <c:pt idx="9">
                  <c:v>378890</c:v>
                </c:pt>
                <c:pt idx="10">
                  <c:v>368304</c:v>
                </c:pt>
              </c:numCache>
            </c:numRef>
          </c:val>
        </c:ser>
        <c:dLbls/>
        <c:marker val="1"/>
        <c:axId val="81736064"/>
        <c:axId val="81737600"/>
      </c:lineChart>
      <c:catAx>
        <c:axId val="81736064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1737600"/>
        <c:crosses val="autoZero"/>
        <c:auto val="1"/>
        <c:lblAlgn val="ctr"/>
        <c:lblOffset val="100"/>
      </c:catAx>
      <c:valAx>
        <c:axId val="817376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173606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7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3.1607194804260989E-2"/>
          <c:y val="1.1822754365442185E-2"/>
          <c:w val="0.96839280519573911"/>
          <c:h val="0.91416700253292249"/>
        </c:manualLayout>
      </c:layout>
      <c:bar3DChart>
        <c:barDir val="col"/>
        <c:grouping val="clustered"/>
        <c:dLbls/>
        <c:shape val="cylinder"/>
        <c:axId val="81753984"/>
        <c:axId val="81755520"/>
        <c:axId val="0"/>
      </c:bar3DChart>
      <c:catAx>
        <c:axId val="81753984"/>
        <c:scaling>
          <c:orientation val="minMax"/>
        </c:scaling>
        <c:axPos val="b"/>
        <c:tickLblPos val="nextTo"/>
        <c:crossAx val="81755520"/>
        <c:crosses val="autoZero"/>
        <c:auto val="1"/>
        <c:lblAlgn val="ctr"/>
        <c:lblOffset val="100"/>
      </c:catAx>
      <c:valAx>
        <c:axId val="81755520"/>
        <c:scaling>
          <c:orientation val="minMax"/>
          <c:max val="2100"/>
          <c:min val="0"/>
        </c:scaling>
        <c:axPos val="l"/>
        <c:majorGridlines/>
        <c:numFmt formatCode="_(* #,##0_);_(* \(#,##0\);_(* &quot;-&quot;??_);_(@_)" sourceLinked="1"/>
        <c:tickLblPos val="nextTo"/>
        <c:crossAx val="81753984"/>
        <c:crosses val="autoZero"/>
        <c:crossBetween val="between"/>
        <c:majorUnit val="500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3.1607194804260955E-2"/>
          <c:y val="1.1822754365442162E-2"/>
          <c:w val="0.96839280519573911"/>
          <c:h val="0.91416700253292271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1.6604400166044015E-3"/>
                  <c:y val="-2.384145020228469E-19"/>
                </c:manualLayout>
              </c:layout>
              <c:showVal val="1"/>
            </c:dLbl>
            <c:dLbl>
              <c:idx val="1"/>
              <c:layout>
                <c:manualLayout>
                  <c:x val="-2.490660024906599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1511000415110008E-3"/>
                  <c:y val="-4.993757802746559E-3"/>
                </c:manualLayout>
              </c:layout>
              <c:showVal val="1"/>
            </c:dLbl>
            <c:dLbl>
              <c:idx val="4"/>
              <c:layout>
                <c:manualLayout>
                  <c:x val="4.9813200498132048E-3"/>
                  <c:y val="-6.6583437369954262E-3"/>
                </c:manualLayout>
              </c:layout>
              <c:showVal val="1"/>
            </c:dLbl>
            <c:dLbl>
              <c:idx val="5"/>
              <c:layout>
                <c:manualLayout>
                  <c:x val="-6.0882097293644977E-17"/>
                  <c:y val="-8.3229296712442891E-3"/>
                </c:manualLayout>
              </c:layout>
              <c:showVal val="1"/>
            </c:dLbl>
            <c:dLbl>
              <c:idx val="6"/>
              <c:layout>
                <c:manualLayout>
                  <c:x val="1.6604400166044015E-3"/>
                  <c:y val="-9.9875156054930747E-3"/>
                </c:manualLayout>
              </c:layout>
              <c:showVal val="1"/>
            </c:dLbl>
            <c:dLbl>
              <c:idx val="7"/>
              <c:layout>
                <c:manualLayout>
                  <c:x val="2.4906600249065998E-3"/>
                  <c:y val="-8.3229296712442891E-3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6.6583437369954262E-3"/>
                </c:manualLayout>
              </c:layout>
              <c:showVal val="1"/>
            </c:dLbl>
            <c:dLbl>
              <c:idx val="9"/>
              <c:layout>
                <c:manualLayout>
                  <c:x val="-2.4906600249065998E-3"/>
                  <c:y val="-6.6583437369954262E-3"/>
                </c:manualLayout>
              </c:layout>
              <c:showVal val="1"/>
            </c:dLbl>
            <c:txPr>
              <a:bodyPr rot="-240000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'D5000 Membership'!$C$54:$L$54</c:f>
              <c:strCache>
                <c:ptCount val="10"/>
                <c:pt idx="0">
                  <c:v>SARS
July 1 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'D5000 Membership'!$C$51:$L$51</c:f>
              <c:numCache>
                <c:formatCode>_(* #,##0_);_(* \(#,##0\);_(* "-"??_);_(@_)</c:formatCode>
                <c:ptCount val="10"/>
                <c:pt idx="0">
                  <c:v>2116</c:v>
                </c:pt>
                <c:pt idx="1">
                  <c:v>2072</c:v>
                </c:pt>
                <c:pt idx="2">
                  <c:v>2099</c:v>
                </c:pt>
                <c:pt idx="3">
                  <c:v>2069</c:v>
                </c:pt>
                <c:pt idx="4">
                  <c:v>1899</c:v>
                </c:pt>
                <c:pt idx="5">
                  <c:v>1894</c:v>
                </c:pt>
                <c:pt idx="6">
                  <c:v>1799</c:v>
                </c:pt>
                <c:pt idx="7">
                  <c:v>1751</c:v>
                </c:pt>
                <c:pt idx="8">
                  <c:v>1662</c:v>
                </c:pt>
                <c:pt idx="9">
                  <c:v>1667</c:v>
                </c:pt>
              </c:numCache>
            </c:numRef>
          </c:val>
        </c:ser>
        <c:dLbls/>
        <c:shape val="cylinder"/>
        <c:axId val="81809792"/>
        <c:axId val="81811328"/>
        <c:axId val="0"/>
      </c:bar3DChart>
      <c:catAx>
        <c:axId val="81809792"/>
        <c:scaling>
          <c:orientation val="minMax"/>
        </c:scaling>
        <c:axPos val="b"/>
        <c:numFmt formatCode="@" sourceLinked="1"/>
        <c:tickLblPos val="nextTo"/>
        <c:crossAx val="81811328"/>
        <c:crosses val="autoZero"/>
        <c:auto val="1"/>
        <c:lblAlgn val="ctr"/>
        <c:lblOffset val="100"/>
      </c:catAx>
      <c:valAx>
        <c:axId val="81811328"/>
        <c:scaling>
          <c:orientation val="minMax"/>
          <c:max val="2100"/>
          <c:min val="1500"/>
        </c:scaling>
        <c:axPos val="l"/>
        <c:majorGridlines/>
        <c:numFmt formatCode="_(* #,##0_);_(* \(#,##0\);_(* &quot;-&quot;??_);_(@_)" sourceLinked="1"/>
        <c:tickLblPos val="nextTo"/>
        <c:crossAx val="81809792"/>
        <c:crosses val="autoZero"/>
        <c:crossBetween val="between"/>
        <c:majorUnit val="100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plotArea>
      <c:layout>
        <c:manualLayout>
          <c:layoutTarget val="inner"/>
          <c:xMode val="edge"/>
          <c:yMode val="edge"/>
          <c:x val="9.3061792615289782E-2"/>
          <c:y val="0"/>
          <c:w val="0.82222222222222219"/>
          <c:h val="1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explosion val="7"/>
            <c:spPr>
              <a:solidFill>
                <a:schemeClr val="accent2">
                  <a:lumMod val="75000"/>
                </a:schemeClr>
              </a:solidFill>
            </c:spPr>
          </c:dPt>
          <c:val>
            <c:numRef>
              <c:f>'Increase vs. Decrease'!$T$3:$T$5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36</c:v>
                </c:pt>
              </c:numCache>
            </c:numRef>
          </c:val>
        </c:ser>
        <c:dLbls/>
        <c:firstSliceAng val="251"/>
      </c:pieChart>
    </c:plotArea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3135784186205693E-2"/>
          <c:y val="3.4374963294331637E-2"/>
          <c:w val="0.95523750686034758"/>
          <c:h val="0.9160173719529967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Joining</c:v>
                </c:pt>
              </c:strCache>
            </c:strRef>
          </c:tx>
          <c:spPr>
            <a:solidFill>
              <a:srgbClr val="01B4E7"/>
            </a:solidFill>
            <a:ln>
              <a:solidFill>
                <a:srgbClr val="E6E5D8">
                  <a:lumMod val="10000"/>
                </a:srgbClr>
              </a:solidFill>
            </a:ln>
          </c:spP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3.3000000000000008E-2</c:v>
                </c:pt>
                <c:pt idx="1">
                  <c:v>4.300000000000001E-2</c:v>
                </c:pt>
                <c:pt idx="2">
                  <c:v>8.2000000000000017E-2</c:v>
                </c:pt>
                <c:pt idx="3">
                  <c:v>0.18700000000000044</c:v>
                </c:pt>
                <c:pt idx="4">
                  <c:v>0.30000000000000032</c:v>
                </c:pt>
                <c:pt idx="5">
                  <c:v>0.35500000000000032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Staying</c:v>
                </c:pt>
              </c:strCache>
            </c:strRef>
          </c:tx>
          <c:spPr>
            <a:noFill/>
            <a:ln w="0">
              <a:solidFill>
                <a:srgbClr val="16316B"/>
              </a:solidFill>
              <a:prstDash val="sysDot"/>
            </a:ln>
          </c:spP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3.500000000000001E-2</c:v>
                </c:pt>
                <c:pt idx="1">
                  <c:v>2.300000000000001E-2</c:v>
                </c:pt>
                <c:pt idx="2">
                  <c:v>0.14500000000000021</c:v>
                </c:pt>
                <c:pt idx="3">
                  <c:v>5.2000000000000032E-2</c:v>
                </c:pt>
                <c:pt idx="4">
                  <c:v>0.38400000000000123</c:v>
                </c:pt>
                <c:pt idx="5">
                  <c:v>0.36100000000000032</c:v>
                </c:pt>
              </c:numCache>
            </c:numRef>
          </c:val>
        </c:ser>
        <c:dLbls>
          <c:showVal val="1"/>
        </c:dLbls>
        <c:axId val="88347392"/>
        <c:axId val="88348928"/>
      </c:barChart>
      <c:catAx>
        <c:axId val="88347392"/>
        <c:scaling>
          <c:orientation val="minMax"/>
        </c:scaling>
        <c:delete val="1"/>
        <c:axPos val="b"/>
        <c:tickLblPos val="none"/>
        <c:crossAx val="88348928"/>
        <c:crosses val="autoZero"/>
        <c:auto val="1"/>
        <c:lblAlgn val="ctr"/>
        <c:lblOffset val="100"/>
      </c:catAx>
      <c:valAx>
        <c:axId val="88348928"/>
        <c:scaling>
          <c:orientation val="minMax"/>
        </c:scaling>
        <c:delete val="1"/>
        <c:axPos val="l"/>
        <c:numFmt formatCode="0.0%" sourceLinked="1"/>
        <c:tickLblPos val="none"/>
        <c:crossAx val="88347392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22191844759081E-3"/>
          <c:y val="1.5728483766446241E-2"/>
          <c:w val="0.99427780815524058"/>
          <c:h val="0.945319041474468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Joining</c:v>
                </c:pt>
              </c:strCache>
            </c:strRef>
          </c:tx>
          <c:spPr>
            <a:solidFill>
              <a:srgbClr val="01B4E7"/>
            </a:solidFill>
            <a:ln>
              <a:solidFill>
                <a:srgbClr val="00246C"/>
              </a:solidFill>
            </a:ln>
          </c:spP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3.3000000000000002E-2</c:v>
                </c:pt>
                <c:pt idx="1">
                  <c:v>4.300000000000001E-2</c:v>
                </c:pt>
                <c:pt idx="2">
                  <c:v>8.2000000000000017E-2</c:v>
                </c:pt>
                <c:pt idx="3">
                  <c:v>0.18700000000000044</c:v>
                </c:pt>
                <c:pt idx="4">
                  <c:v>0.30000000000000032</c:v>
                </c:pt>
                <c:pt idx="5">
                  <c:v>0.35500000000000032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Staying</c:v>
                </c:pt>
              </c:strCache>
            </c:strRef>
          </c:tx>
          <c:spPr>
            <a:solidFill>
              <a:srgbClr val="E7BD45"/>
            </a:solidFill>
            <a:ln>
              <a:solidFill>
                <a:srgbClr val="E6E5D8">
                  <a:lumMod val="10000"/>
                </a:srgbClr>
              </a:solidFill>
            </a:ln>
          </c:spP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3.500000000000001E-2</c:v>
                </c:pt>
                <c:pt idx="1">
                  <c:v>2.300000000000001E-2</c:v>
                </c:pt>
                <c:pt idx="2">
                  <c:v>0.14500000000000021</c:v>
                </c:pt>
                <c:pt idx="3">
                  <c:v>5.2000000000000032E-2</c:v>
                </c:pt>
                <c:pt idx="4">
                  <c:v>0.38400000000000123</c:v>
                </c:pt>
                <c:pt idx="5">
                  <c:v>0.36100000000000032</c:v>
                </c:pt>
              </c:numCache>
            </c:numRef>
          </c:val>
        </c:ser>
        <c:dLbls>
          <c:showVal val="1"/>
        </c:dLbls>
        <c:axId val="90246528"/>
        <c:axId val="90297472"/>
      </c:barChart>
      <c:catAx>
        <c:axId val="90246528"/>
        <c:scaling>
          <c:orientation val="minMax"/>
        </c:scaling>
        <c:delete val="1"/>
        <c:axPos val="b"/>
        <c:tickLblPos val="none"/>
        <c:crossAx val="90297472"/>
        <c:crosses val="autoZero"/>
        <c:auto val="1"/>
        <c:lblAlgn val="ctr"/>
        <c:lblOffset val="100"/>
      </c:catAx>
      <c:valAx>
        <c:axId val="90297472"/>
        <c:scaling>
          <c:orientation val="minMax"/>
        </c:scaling>
        <c:delete val="1"/>
        <c:axPos val="l"/>
        <c:numFmt formatCode="0.0%" sourceLinked="1"/>
        <c:tickLblPos val="none"/>
        <c:crossAx val="9024652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0.14522</cdr:x>
      <cdr:y>0.437</cdr:y>
    </cdr:from>
    <cdr:to>
      <cdr:x>0.55924</cdr:x>
      <cdr:y>0.78309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5851" y="2609849"/>
          <a:ext cx="3095625" cy="206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North America</a:t>
          </a:r>
        </a:p>
        <a:p xmlns:a="http://schemas.openxmlformats.org/drawingml/2006/main">
          <a:pPr algn="ctr"/>
          <a:r>
            <a:rPr lang="en-US" sz="2400" b="1" dirty="0"/>
            <a:t>Net Loss</a:t>
          </a:r>
        </a:p>
        <a:p xmlns:a="http://schemas.openxmlformats.org/drawingml/2006/main">
          <a:pPr algn="ctr"/>
          <a:r>
            <a:rPr lang="en-US" sz="2400" b="1" dirty="0"/>
            <a:t>in</a:t>
          </a:r>
          <a:r>
            <a:rPr lang="en-US" sz="2400" b="1" baseline="0" dirty="0"/>
            <a:t> Ten Year</a:t>
          </a:r>
        </a:p>
        <a:p xmlns:a="http://schemas.openxmlformats.org/drawingml/2006/main">
          <a:pPr algn="ctr"/>
          <a:r>
            <a:rPr lang="en-US" sz="2400" b="1" baseline="0" dirty="0">
              <a:solidFill>
                <a:srgbClr val="FF0000"/>
              </a:solidFill>
            </a:rPr>
            <a:t>63,368</a:t>
          </a:r>
          <a:endParaRPr lang="en-US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</cdr:x>
      <cdr:y>0.06667</cdr:y>
    </cdr:from>
    <cdr:to>
      <cdr:x>0.93333</cdr:x>
      <cdr:y>0.21936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14800" y="457200"/>
          <a:ext cx="4419570" cy="1047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2800" dirty="0">
              <a:latin typeface="Arial" pitchFamily="34" charset="0"/>
              <a:cs typeface="Arial" pitchFamily="34" charset="0"/>
            </a:rPr>
            <a:t>District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5000 Membership</a:t>
          </a:r>
          <a:br>
            <a:rPr lang="en-US" sz="2800" dirty="0" smtClean="0">
              <a:latin typeface="Arial" pitchFamily="34" charset="0"/>
              <a:cs typeface="Arial" pitchFamily="34" charset="0"/>
            </a:rPr>
          </a:br>
          <a:r>
            <a:rPr lang="en-US" sz="2800" dirty="0" smtClean="0">
              <a:latin typeface="Arial" pitchFamily="34" charset="0"/>
              <a:cs typeface="Arial" pitchFamily="34" charset="0"/>
            </a:rPr>
            <a:t>2004-2013</a:t>
          </a:r>
          <a:endParaRPr lang="en-US" sz="1100" dirty="0">
            <a:latin typeface="Calibri"/>
          </a:endParaRPr>
        </a:p>
      </cdr:txBody>
    </cdr:sp>
  </cdr:relSizeAnchor>
  <cdr:relSizeAnchor xmlns:cdr="http://schemas.openxmlformats.org/drawingml/2006/chartDrawing">
    <cdr:from>
      <cdr:x>0.05833</cdr:x>
      <cdr:y>0.91111</cdr:y>
    </cdr:from>
    <cdr:to>
      <cdr:x>0.625</cdr:x>
      <cdr:y>0.97666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3400" y="6248400"/>
          <a:ext cx="5181630" cy="449542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  <a:alpha val="87000"/>
          </a:srgb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eaLnBrk="1" fontAlgn="auto" latinLnBrk="0" hangingPunct="1"/>
          <a:r>
            <a:rPr lang="en-US" sz="2400" b="1" dirty="0" smtClean="0">
              <a:latin typeface="Arial" pitchFamily="34" charset="0"/>
              <a:cs typeface="Arial" pitchFamily="34" charset="0"/>
            </a:rPr>
            <a:t>down 21.1% – 449 fewer Rotarians</a:t>
          </a:r>
          <a:endParaRPr lang="en-US" sz="2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0.05833</cdr:x>
      <cdr:y>0.08889</cdr:y>
    </cdr:from>
    <cdr:to>
      <cdr:x>0.17869</cdr:x>
      <cdr:y>0.23499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609600"/>
          <a:ext cx="1100572" cy="1001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4800" b="1" dirty="0">
              <a:latin typeface="Arial" pitchFamily="34" charset="0"/>
              <a:cs typeface="Arial" pitchFamily="34" charset="0"/>
            </a:rPr>
            <a:t>UP</a:t>
          </a:r>
        </a:p>
      </cdr:txBody>
    </cdr:sp>
  </cdr:relSizeAnchor>
  <cdr:relSizeAnchor xmlns:cdr="http://schemas.openxmlformats.org/drawingml/2006/chartDrawing">
    <cdr:from>
      <cdr:x>0.00833</cdr:x>
      <cdr:y>0.53333</cdr:y>
    </cdr:from>
    <cdr:to>
      <cdr:x>0.13333</cdr:x>
      <cdr:y>0.62222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3657600"/>
          <a:ext cx="11430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dirty="0">
              <a:latin typeface="Arial" pitchFamily="34" charset="0"/>
              <a:cs typeface="Arial" pitchFamily="34" charset="0"/>
            </a:rPr>
            <a:t>same</a:t>
          </a:r>
        </a:p>
      </cdr:txBody>
    </cdr:sp>
  </cdr:relSizeAnchor>
  <cdr:relSizeAnchor xmlns:cdr="http://schemas.openxmlformats.org/drawingml/2006/chartDrawing">
    <cdr:from>
      <cdr:x>0.71667</cdr:x>
      <cdr:y>0.72222</cdr:y>
    </cdr:from>
    <cdr:to>
      <cdr:x>0.98333</cdr:x>
      <cdr:y>0.87807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553200" y="4953000"/>
          <a:ext cx="2438400" cy="106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6000" b="1" dirty="0">
              <a:latin typeface="Arial" pitchFamily="34" charset="0"/>
              <a:cs typeface="Arial" pitchFamily="34" charset="0"/>
            </a:rPr>
            <a:t>down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29627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29627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29627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10392"/>
            <a:ext cx="5121701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29627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19199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62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1167" indent="-285064" defTabSz="92962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0257" indent="-228051" defTabSz="92962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96360" indent="-228051" defTabSz="92962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2462" indent="-228051" defTabSz="92962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08565" indent="-228051" defTabSz="929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64668" indent="-228051" defTabSz="929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0770" indent="-228051" defTabSz="929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76873" indent="-228051" defTabSz="9296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89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35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22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22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59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87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03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664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889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952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595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9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31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97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5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37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44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75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9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5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3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84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6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64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166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17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85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3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238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6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04A95505-BD9B-C144-A0B2-B496CB097378}" type="datetimeFigureOut">
              <a:rPr lang="en-US"/>
              <a:pPr>
                <a:defRPr/>
              </a:pPr>
              <a:t>2/17/2014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B2D17CA-791D-5D47-B2AA-6D40F9954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8"/>
          <p:cNvGrpSpPr>
            <a:grpSpLocks/>
          </p:cNvGrpSpPr>
          <p:nvPr userDrawn="1"/>
        </p:nvGrpSpPr>
        <p:grpSpPr bwMode="auto">
          <a:xfrm>
            <a:off x="381000" y="6019800"/>
            <a:ext cx="1676400" cy="609600"/>
            <a:chOff x="381000" y="6019800"/>
            <a:chExt cx="1676400" cy="609600"/>
          </a:xfrm>
        </p:grpSpPr>
        <p:sp>
          <p:nvSpPr>
            <p:cNvPr id="12" name="TextBox 10"/>
            <p:cNvSpPr txBox="1">
              <a:spLocks noChangeArrowheads="1"/>
            </p:cNvSpPr>
            <p:nvPr userDrawn="1"/>
          </p:nvSpPr>
          <p:spPr bwMode="auto">
            <a:xfrm>
              <a:off x="381000" y="60960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FFFF"/>
                  </a:solidFill>
                  <a:cs typeface="Arial" charset="0"/>
                </a:rPr>
                <a:t>Rotary</a:t>
              </a:r>
            </a:p>
          </p:txBody>
        </p:sp>
        <p:pic>
          <p:nvPicPr>
            <p:cNvPr id="13" name="Picture 11" descr="Rotary Wheel New.psd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0198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32967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01" r:id="rId2"/>
    <p:sldLayoutId id="2147485242" r:id="rId3"/>
    <p:sldLayoutId id="214748524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FFFFFF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rgbClr val="FFFFFF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FFFFFF"/>
          </a:solidFill>
          <a:latin typeface="Arial Narrow"/>
          <a:ea typeface="+mn-ea"/>
          <a:cs typeface="Arial Narrow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rgbClr val="FFFFFF"/>
          </a:solidFill>
          <a:latin typeface="Arial Narrow"/>
          <a:ea typeface="+mn-ea"/>
          <a:cs typeface="Arial Narrow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rgbClr val="FFFFFF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16316B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solidFill>
            <a:srgbClr val="01B4E7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381000" y="6019800"/>
            <a:ext cx="1676400" cy="609600"/>
            <a:chOff x="381000" y="6019800"/>
            <a:chExt cx="1676400" cy="609600"/>
          </a:xfrm>
        </p:grpSpPr>
        <p:sp>
          <p:nvSpPr>
            <p:cNvPr id="11" name="TextBox 10"/>
            <p:cNvSpPr txBox="1">
              <a:spLocks noChangeArrowheads="1"/>
            </p:cNvSpPr>
            <p:nvPr userDrawn="1"/>
          </p:nvSpPr>
          <p:spPr bwMode="auto">
            <a:xfrm>
              <a:off x="381000" y="60960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FFFF"/>
                  </a:solidFill>
                  <a:cs typeface="Arial" charset="0"/>
                </a:rPr>
                <a:t>Rotary</a:t>
              </a:r>
            </a:p>
          </p:txBody>
        </p:sp>
        <p:pic>
          <p:nvPicPr>
            <p:cNvPr id="12" name="Picture 11" descr="Rotary Wheel New.psd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0198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1" r:id="rId2"/>
    <p:sldLayoutId id="2147483792" r:id="rId3"/>
    <p:sldLayoutId id="2147483795" r:id="rId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solidFill>
            <a:srgbClr val="FFFFFF"/>
          </a:solidFill>
          <a:effectLst/>
          <a:latin typeface="Arial Narrow"/>
          <a:ea typeface="+mj-ea"/>
          <a:cs typeface="Arial Narrow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Tx/>
        <a:buSzPct val="80000"/>
        <a:buFont typeface="Wingdings 2"/>
        <a:buChar char="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/>
        <a:buChar char="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/>
        <a:buChar char="▪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/>
        <a:buChar char="▪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Tx/>
        <a:buFont typeface="Wingdings 3"/>
        <a:buChar char=""/>
        <a:defRPr kumimoji="0" lang="en-US" sz="3600" kern="1200" smtClean="0">
          <a:solidFill>
            <a:srgbClr val="FFFFFF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16316B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81000" y="6019800"/>
            <a:ext cx="1676400" cy="609600"/>
            <a:chOff x="381000" y="6019800"/>
            <a:chExt cx="1676400" cy="609600"/>
          </a:xfrm>
        </p:grpSpPr>
        <p:sp>
          <p:nvSpPr>
            <p:cNvPr id="11" name="TextBox 10"/>
            <p:cNvSpPr txBox="1">
              <a:spLocks noChangeArrowheads="1"/>
            </p:cNvSpPr>
            <p:nvPr userDrawn="1"/>
          </p:nvSpPr>
          <p:spPr bwMode="auto">
            <a:xfrm>
              <a:off x="381000" y="60960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FFFF"/>
                  </a:solidFill>
                  <a:cs typeface="Arial" charset="0"/>
                </a:rPr>
                <a:t>Rotary</a:t>
              </a:r>
            </a:p>
          </p:txBody>
        </p:sp>
        <p:pic>
          <p:nvPicPr>
            <p:cNvPr id="12" name="Picture 11" descr="Rotary Wheel New.psd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0198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40" r:id="rId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Tx/>
        <a:buSzPct val="80000"/>
        <a:buFont typeface="Wingdings 2"/>
        <a:buChar char="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/>
        <a:buChar char="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/>
        <a:buChar char="▪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/>
        <a:buChar char="▪"/>
        <a:defRPr kumimoji="0" sz="3600" kern="1200">
          <a:solidFill>
            <a:srgbClr val="FFFFFF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Tx/>
        <a:buFont typeface="Wingdings 3"/>
        <a:buChar char=""/>
        <a:defRPr kumimoji="0" lang="en-US" sz="3600" kern="1200" smtClean="0">
          <a:solidFill>
            <a:srgbClr val="FFFFFF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A01BFBA-D92D-49DD-ABC1-83EDE447AE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B7C93CB-3D36-4F91-AC3D-5F0701C704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5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4800" y="3505200"/>
            <a:ext cx="9753600" cy="990600"/>
          </a:xfrm>
          <a:prstGeom prst="rect">
            <a:avLst/>
          </a:prstGeom>
          <a:solidFill>
            <a:srgbClr val="01B4E7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33400" y="3390900"/>
            <a:ext cx="8763000" cy="22098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8000" b="1" dirty="0" smtClean="0">
                <a:solidFill>
                  <a:srgbClr val="FFC000"/>
                </a:solidFill>
                <a:latin typeface="Arial Narrow" pitchFamily="34" charset="0"/>
                <a:ea typeface="ヒラギノ角ゴ Pro W3" charset="0"/>
                <a:cs typeface="Arial Narrow Bold"/>
              </a:rPr>
              <a:t>The New Focus  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dirty="0" smtClean="0">
                <a:solidFill>
                  <a:srgbClr val="FFC000"/>
                </a:solidFill>
                <a:latin typeface="Arial Narrow" pitchFamily="34" charset="0"/>
                <a:ea typeface="ヒラギノ角ゴ Pro W3" charset="0"/>
                <a:cs typeface="Arial Narrow Bold"/>
              </a:rPr>
              <a:t>George Chaffey – Rotary Coordinator</a:t>
            </a:r>
          </a:p>
        </p:txBody>
      </p:sp>
      <p:pic>
        <p:nvPicPr>
          <p:cNvPr id="4" name="Picture 3" descr="Reaching Higher Logo - OFFIC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800" y="-321413"/>
            <a:ext cx="1193800" cy="8953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590550"/>
            <a:ext cx="2152650" cy="2152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02622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rial Narrow" pitchFamily="34" charset="0"/>
                <a:cs typeface="Arial Narrow Bold"/>
              </a:rPr>
              <a:t>Membership</a:t>
            </a:r>
            <a:r>
              <a:rPr lang="en-US" sz="6000" b="1" dirty="0">
                <a:solidFill>
                  <a:srgbClr val="FFFFFF"/>
                </a:solidFill>
                <a:latin typeface="Arial Narrow" pitchFamily="34" charset="0"/>
                <a:cs typeface="Arial Narrow Bold"/>
              </a:rPr>
              <a:t>: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6172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124938934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686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flipV="1">
            <a:off x="457200" y="4176821"/>
            <a:ext cx="8153400" cy="14178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8" idx="1"/>
          </p:cNvCxnSpPr>
          <p:nvPr/>
        </p:nvCxnSpPr>
        <p:spPr>
          <a:xfrm flipV="1">
            <a:off x="399578" y="5046301"/>
            <a:ext cx="8211022" cy="17592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33400" y="3307341"/>
            <a:ext cx="8077200" cy="45458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7200" y="5897444"/>
            <a:ext cx="8153400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xmlns="" val="2546070391"/>
              </p:ext>
            </p:extLst>
          </p:nvPr>
        </p:nvGraphicFramePr>
        <p:xfrm>
          <a:off x="357413" y="1371600"/>
          <a:ext cx="7807323" cy="476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385226" y="2028889"/>
            <a:ext cx="3729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To positively impact </a:t>
            </a:r>
            <a:r>
              <a:rPr lang="en-US" sz="2000" b="1" u="sng" dirty="0">
                <a:latin typeface="Arial Narrow" pitchFamily="34" charset="0"/>
              </a:rPr>
              <a:t>my</a:t>
            </a:r>
            <a:r>
              <a:rPr lang="en-US" sz="2000" b="1" dirty="0">
                <a:latin typeface="Arial Narrow" pitchFamily="34" charset="0"/>
              </a:rPr>
              <a:t> community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9577" y="2595942"/>
            <a:ext cx="302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Friendship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and fellowship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9577" y="3132064"/>
            <a:ext cx="386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Professional networking/</a:t>
            </a:r>
            <a:br>
              <a:rPr lang="en-US" sz="1400" dirty="0" smtClean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business development opportunities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9577" y="3771281"/>
            <a:ext cx="349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To have a positive impact globally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9577" y="4204304"/>
            <a:ext cx="386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Potential for personal/professional recognition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9578" y="4802283"/>
            <a:ext cx="203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Development and training opportunities</a:t>
            </a:r>
            <a:endParaRPr lang="en-US" sz="1400" dirty="0">
              <a:latin typeface="Arial Narrow" pitchFamily="34" charset="0"/>
            </a:endParaRPr>
          </a:p>
        </p:txBody>
      </p:sp>
      <p:cxnSp>
        <p:nvCxnSpPr>
          <p:cNvPr id="94" name="Straight Arrow Connector 93"/>
          <p:cNvCxnSpPr>
            <a:stCxn id="83" idx="3"/>
          </p:cNvCxnSpPr>
          <p:nvPr/>
        </p:nvCxnSpPr>
        <p:spPr>
          <a:xfrm flipV="1">
            <a:off x="4114773" y="2182095"/>
            <a:ext cx="3276627" cy="4684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sysDot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370942" y="2209801"/>
            <a:ext cx="0" cy="84542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</p:cNvCxnSpPr>
          <p:nvPr/>
        </p:nvCxnSpPr>
        <p:spPr>
          <a:xfrm>
            <a:off x="3429000" y="2795997"/>
            <a:ext cx="2667000" cy="2340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096000" y="2819400"/>
            <a:ext cx="17243" cy="65581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429000" y="3505200"/>
            <a:ext cx="1457472" cy="1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876162" y="3505200"/>
            <a:ext cx="0" cy="97748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200400" y="3962400"/>
            <a:ext cx="438681" cy="1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628772" y="3936253"/>
            <a:ext cx="0" cy="142278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154610" y="5297177"/>
            <a:ext cx="0" cy="48457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62200" y="4495800"/>
            <a:ext cx="0" cy="11430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740847" y="4707910"/>
            <a:ext cx="71712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latin typeface="Arial Narrow"/>
                <a:cs typeface="Arial Narrow"/>
              </a:rPr>
              <a:t>10%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40847" y="5563394"/>
            <a:ext cx="71712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latin typeface="Arial Narrow"/>
                <a:cs typeface="Arial Narrow"/>
              </a:rPr>
              <a:t>0%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40849" y="2944893"/>
            <a:ext cx="717125" cy="5847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latin typeface="Arial Narrow"/>
                <a:cs typeface="Arial Narrow"/>
              </a:rPr>
              <a:t>30%</a:t>
            </a:r>
          </a:p>
          <a:p>
            <a:pPr algn="r"/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7740846" y="3790330"/>
            <a:ext cx="71712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latin typeface="Arial Narrow"/>
                <a:cs typeface="Arial Narrow"/>
              </a:rPr>
              <a:t>20%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1219200"/>
            <a:ext cx="69115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Why did you initially </a:t>
            </a:r>
            <a:r>
              <a:rPr lang="en-US" sz="3600" b="1" dirty="0" smtClean="0">
                <a:solidFill>
                  <a:srgbClr val="E7BD45"/>
                </a:solidFill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JOIN</a:t>
            </a:r>
            <a:r>
              <a:rPr lang="en-US" sz="2800" b="1" dirty="0" smtClean="0">
                <a:solidFill>
                  <a:srgbClr val="01B4E7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Rotary?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7696200" cy="487362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Primary Reasons Why People Join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343400" y="2209800"/>
            <a:ext cx="3048000" cy="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9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20000" cy="4873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</a:rPr>
              <a:t>…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Are The Same Reasons They Stay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1239262"/>
            <a:ext cx="691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itchFamily="34" charset="0"/>
              </a:rPr>
              <a:t>Why do you </a:t>
            </a:r>
            <a:r>
              <a:rPr lang="en-US" sz="3600" b="1" dirty="0" smtClean="0">
                <a:solidFill>
                  <a:srgbClr val="FFC000"/>
                </a:solidFill>
                <a:latin typeface="Arial Narrow" pitchFamily="34" charset="0"/>
              </a:rPr>
              <a:t>STAY</a:t>
            </a:r>
            <a:r>
              <a:rPr lang="en-US" sz="3600" b="1" dirty="0" smtClean="0">
                <a:solidFill>
                  <a:srgbClr val="01B4E7"/>
                </a:solidFill>
                <a:latin typeface="Arial Narrow" pitchFamily="34" charset="0"/>
              </a:rPr>
              <a:t> </a:t>
            </a:r>
            <a:r>
              <a:rPr lang="en-US" sz="3600" dirty="0">
                <a:latin typeface="Arial Narrow" pitchFamily="34" charset="0"/>
              </a:rPr>
              <a:t>with Rotary?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457200" y="4176821"/>
            <a:ext cx="8153400" cy="14178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6" idx="1"/>
          </p:cNvCxnSpPr>
          <p:nvPr/>
        </p:nvCxnSpPr>
        <p:spPr>
          <a:xfrm flipV="1">
            <a:off x="399578" y="5046301"/>
            <a:ext cx="8211022" cy="17592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33400" y="3307341"/>
            <a:ext cx="8077200" cy="45458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57200" y="5943600"/>
            <a:ext cx="8153400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xmlns="" val="1889886944"/>
              </p:ext>
            </p:extLst>
          </p:nvPr>
        </p:nvGraphicFramePr>
        <p:xfrm>
          <a:off x="533400" y="1371600"/>
          <a:ext cx="7807323" cy="476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385226" y="2028889"/>
            <a:ext cx="3729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To positively impact </a:t>
            </a:r>
            <a:r>
              <a:rPr lang="en-US" sz="2000" b="1" u="sng" dirty="0">
                <a:latin typeface="Arial Narrow" pitchFamily="34" charset="0"/>
              </a:rPr>
              <a:t>my</a:t>
            </a:r>
            <a:r>
              <a:rPr lang="en-US" sz="2000" b="1" dirty="0">
                <a:latin typeface="Arial Narrow" pitchFamily="34" charset="0"/>
              </a:rPr>
              <a:t> community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99577" y="2595942"/>
            <a:ext cx="302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Friendship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and fellowship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9577" y="3132064"/>
            <a:ext cx="325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Professional networking/</a:t>
            </a:r>
            <a:br>
              <a:rPr lang="en-US" sz="1400" dirty="0" smtClean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business development opportunities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9577" y="3771281"/>
            <a:ext cx="349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To have a positive impact globally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9577" y="4204304"/>
            <a:ext cx="386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Potential for personal/professional recognition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9578" y="4802283"/>
            <a:ext cx="203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Development and training opportunities</a:t>
            </a:r>
            <a:endParaRPr lang="en-US" sz="1400" dirty="0">
              <a:latin typeface="Arial Narrow" pitchFamily="34" charset="0"/>
            </a:endParaRPr>
          </a:p>
        </p:txBody>
      </p:sp>
      <p:cxnSp>
        <p:nvCxnSpPr>
          <p:cNvPr id="107" name="Straight Arrow Connector 106"/>
          <p:cNvCxnSpPr>
            <a:stCxn id="101" idx="3"/>
          </p:cNvCxnSpPr>
          <p:nvPr/>
        </p:nvCxnSpPr>
        <p:spPr>
          <a:xfrm flipV="1">
            <a:off x="4114773" y="2209800"/>
            <a:ext cx="3810027" cy="19144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924800" y="2209800"/>
            <a:ext cx="0" cy="84542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352800" y="2743200"/>
            <a:ext cx="3124200" cy="2202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oval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429000" y="3505201"/>
            <a:ext cx="1836807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255497" y="3505200"/>
            <a:ext cx="2303" cy="21336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200400" y="3962400"/>
            <a:ext cx="762000" cy="1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962400" y="3936253"/>
            <a:ext cx="0" cy="1016747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447800" y="5181600"/>
            <a:ext cx="0" cy="6096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2743200" y="4495800"/>
            <a:ext cx="0" cy="12954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740847" y="4783316"/>
            <a:ext cx="71712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latin typeface="Arial Narrow"/>
                <a:cs typeface="Arial Narrow"/>
              </a:rPr>
              <a:t>10%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740847" y="5638800"/>
            <a:ext cx="71712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latin typeface="Arial Narrow"/>
                <a:cs typeface="Arial Narrow"/>
              </a:rPr>
              <a:t>0%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40849" y="3020299"/>
            <a:ext cx="717125" cy="5847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latin typeface="Arial Narrow"/>
                <a:cs typeface="Arial Narrow"/>
              </a:rPr>
              <a:t>30%</a:t>
            </a:r>
          </a:p>
          <a:p>
            <a:pPr algn="r"/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740846" y="3865736"/>
            <a:ext cx="71712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latin typeface="Arial Narrow"/>
                <a:cs typeface="Arial Narrow"/>
              </a:rPr>
              <a:t>20%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4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Attraction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578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endParaRPr lang="en-US" sz="1700" dirty="0">
              <a:solidFill>
                <a:srgbClr val="919295"/>
              </a:solidFill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It’s a leadership organization.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We’re made up of local business, professional and civic leaders.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 meet regularly, get to know each other, form friendships, and through all that,  we’re able to get things done in this community.  </a:t>
            </a:r>
          </a:p>
        </p:txBody>
      </p:sp>
    </p:spTree>
    <p:extLst>
      <p:ext uri="{BB962C8B-B14F-4D97-AF65-F5344CB8AC3E}">
        <p14:creationId xmlns:p14="http://schemas.microsoft.com/office/powerpoint/2010/main" xmlns="" val="232262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Attraction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578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endParaRPr lang="en-US" sz="1700" dirty="0">
              <a:solidFill>
                <a:srgbClr val="919295"/>
              </a:solidFill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It’s a leadership organization.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We’re made up of local </a:t>
            </a:r>
            <a:r>
              <a:rPr lang="en-US" sz="4400" b="1" dirty="0" smtClean="0">
                <a:solidFill>
                  <a:srgbClr val="FFC000"/>
                </a:solidFill>
              </a:rPr>
              <a:t>business</a:t>
            </a:r>
            <a:r>
              <a:rPr lang="en-US" sz="4400" dirty="0" smtClean="0">
                <a:solidFill>
                  <a:schemeClr val="tx1"/>
                </a:solidFill>
              </a:rPr>
              <a:t>, </a:t>
            </a:r>
            <a:r>
              <a:rPr lang="en-US" sz="4400" b="1" dirty="0" smtClean="0">
                <a:solidFill>
                  <a:srgbClr val="FFC000"/>
                </a:solidFill>
              </a:rPr>
              <a:t>professional</a:t>
            </a:r>
            <a:r>
              <a:rPr lang="en-US" sz="4400" dirty="0" smtClean="0">
                <a:solidFill>
                  <a:schemeClr val="tx1"/>
                </a:solidFill>
              </a:rPr>
              <a:t> and civic leaders.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 meet regularly, get to know each other, form friendships, and through all that,  we’re able to get things done in this community.  </a:t>
            </a:r>
          </a:p>
        </p:txBody>
      </p:sp>
    </p:spTree>
    <p:extLst>
      <p:ext uri="{BB962C8B-B14F-4D97-AF65-F5344CB8AC3E}">
        <p14:creationId xmlns:p14="http://schemas.microsoft.com/office/powerpoint/2010/main" xmlns="" val="362920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Attraction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578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endParaRPr lang="en-US" sz="1700" dirty="0">
              <a:solidFill>
                <a:srgbClr val="919295"/>
              </a:solidFill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It’s a leadership organization.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We’re made up of </a:t>
            </a:r>
            <a:r>
              <a:rPr lang="en-US" sz="4400" b="1" dirty="0" smtClean="0">
                <a:solidFill>
                  <a:srgbClr val="FFC000"/>
                </a:solidFill>
              </a:rPr>
              <a:t>local</a:t>
            </a:r>
            <a:r>
              <a:rPr lang="en-US" sz="4400" dirty="0" smtClean="0">
                <a:solidFill>
                  <a:schemeClr val="tx1"/>
                </a:solidFill>
              </a:rPr>
              <a:t> business, professional and civic leaders.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 meet regularly, get to know each other, form friendships, and through all that,  we’re able to </a:t>
            </a:r>
            <a:r>
              <a:rPr lang="en-US" sz="4400" dirty="0" smtClean="0">
                <a:solidFill>
                  <a:srgbClr val="FFC000"/>
                </a:solidFill>
              </a:rPr>
              <a:t>get things done</a:t>
            </a:r>
            <a:r>
              <a:rPr lang="en-US" sz="4400" b="1" dirty="0" smtClean="0">
                <a:solidFill>
                  <a:srgbClr val="FFC000"/>
                </a:solidFill>
              </a:rPr>
              <a:t> in this community</a:t>
            </a:r>
            <a:r>
              <a:rPr lang="en-US" sz="4400" dirty="0" smtClean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19977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Attraction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578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endParaRPr lang="en-US" sz="1700" dirty="0">
              <a:solidFill>
                <a:srgbClr val="919295"/>
              </a:solidFill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It’s a leadership organization.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We’re made up of local business, professional and civic leaders.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 </a:t>
            </a:r>
            <a:r>
              <a:rPr lang="en-US" sz="4400" b="1" dirty="0" smtClean="0">
                <a:solidFill>
                  <a:srgbClr val="FFC000"/>
                </a:solidFill>
              </a:rPr>
              <a:t>meet regularly</a:t>
            </a:r>
            <a:r>
              <a:rPr lang="en-US" sz="4400" dirty="0" smtClean="0">
                <a:solidFill>
                  <a:schemeClr val="tx1"/>
                </a:solidFill>
              </a:rPr>
              <a:t>, get to </a:t>
            </a:r>
            <a:r>
              <a:rPr lang="en-US" sz="4400" dirty="0" smtClean="0">
                <a:solidFill>
                  <a:srgbClr val="FFC000"/>
                </a:solidFill>
              </a:rPr>
              <a:t>know each other</a:t>
            </a:r>
            <a:r>
              <a:rPr lang="en-US" sz="4400" dirty="0" smtClean="0">
                <a:solidFill>
                  <a:schemeClr val="tx1"/>
                </a:solidFill>
              </a:rPr>
              <a:t>, form </a:t>
            </a:r>
            <a:r>
              <a:rPr lang="en-US" sz="4400" dirty="0" smtClean="0">
                <a:solidFill>
                  <a:srgbClr val="FFC000"/>
                </a:solidFill>
              </a:rPr>
              <a:t>friendships</a:t>
            </a:r>
            <a:r>
              <a:rPr lang="en-US" sz="4400" dirty="0" smtClean="0">
                <a:solidFill>
                  <a:schemeClr val="tx1"/>
                </a:solidFill>
              </a:rPr>
              <a:t>, and through all that,  we’re able to </a:t>
            </a:r>
            <a:r>
              <a:rPr lang="en-US" sz="4400" b="1" dirty="0" smtClean="0">
                <a:solidFill>
                  <a:srgbClr val="FFC000"/>
                </a:solidFill>
              </a:rPr>
              <a:t>get things done</a:t>
            </a:r>
            <a:r>
              <a:rPr lang="en-US" sz="4400" dirty="0" smtClean="0">
                <a:solidFill>
                  <a:schemeClr val="tx1"/>
                </a:solidFill>
              </a:rPr>
              <a:t> in this community.  </a:t>
            </a:r>
          </a:p>
        </p:txBody>
      </p:sp>
    </p:spTree>
    <p:extLst>
      <p:ext uri="{BB962C8B-B14F-4D97-AF65-F5344CB8AC3E}">
        <p14:creationId xmlns:p14="http://schemas.microsoft.com/office/powerpoint/2010/main" xmlns="" val="19977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Attraction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578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endParaRPr lang="en-US" sz="1700" dirty="0">
              <a:solidFill>
                <a:srgbClr val="919295"/>
              </a:solidFill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It’s a </a:t>
            </a:r>
            <a:r>
              <a:rPr lang="en-US" sz="4400" b="1" dirty="0" smtClean="0">
                <a:solidFill>
                  <a:srgbClr val="FFC000"/>
                </a:solidFill>
              </a:rPr>
              <a:t>leadership</a:t>
            </a:r>
            <a:r>
              <a:rPr lang="en-US" sz="4400" dirty="0" smtClean="0">
                <a:solidFill>
                  <a:schemeClr val="tx1"/>
                </a:solidFill>
              </a:rPr>
              <a:t> organization.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We’re made up of local business, professional and civic </a:t>
            </a:r>
            <a:r>
              <a:rPr lang="en-US" sz="4400" b="1" dirty="0" smtClean="0">
                <a:solidFill>
                  <a:srgbClr val="FFC000"/>
                </a:solidFill>
              </a:rPr>
              <a:t>leaders</a:t>
            </a:r>
            <a:r>
              <a:rPr lang="en-US" sz="4400" dirty="0" smtClean="0">
                <a:solidFill>
                  <a:schemeClr val="tx1"/>
                </a:solidFill>
              </a:rPr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We</a:t>
            </a:r>
            <a:r>
              <a:rPr lang="en-US" sz="4400" dirty="0" smtClean="0">
                <a:solidFill>
                  <a:schemeClr val="tx1"/>
                </a:solidFill>
              </a:rPr>
              <a:t> meet regularly, get to know each other, form friendships, and through all that,  we’re able to </a:t>
            </a:r>
            <a:r>
              <a:rPr lang="en-US" sz="4400" b="1" dirty="0" smtClean="0">
                <a:solidFill>
                  <a:srgbClr val="FFC000"/>
                </a:solidFill>
              </a:rPr>
              <a:t>get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</a:rPr>
              <a:t>things done </a:t>
            </a:r>
            <a:r>
              <a:rPr lang="en-US" sz="4400" dirty="0" smtClean="0">
                <a:solidFill>
                  <a:schemeClr val="tx1"/>
                </a:solidFill>
              </a:rPr>
              <a:t>in this community.  </a:t>
            </a:r>
          </a:p>
        </p:txBody>
      </p:sp>
    </p:spTree>
    <p:extLst>
      <p:ext uri="{BB962C8B-B14F-4D97-AF65-F5344CB8AC3E}">
        <p14:creationId xmlns:p14="http://schemas.microsoft.com/office/powerpoint/2010/main" xmlns="" val="19977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76200"/>
            <a:ext cx="6007251" cy="6781800"/>
          </a:xfrm>
        </p:spPr>
      </p:pic>
    </p:spTree>
    <p:extLst>
      <p:ext uri="{BB962C8B-B14F-4D97-AF65-F5344CB8AC3E}">
        <p14:creationId xmlns:p14="http://schemas.microsoft.com/office/powerpoint/2010/main" xmlns="" val="2587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678363"/>
          </a:xfrm>
        </p:spPr>
        <p:txBody>
          <a:bodyPr/>
          <a:lstStyle/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What would it take to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change the world? </a:t>
            </a:r>
            <a:r>
              <a:rPr lang="en-US" sz="2000" dirty="0" smtClean="0">
                <a:latin typeface="+mn-lt"/>
              </a:rPr>
              <a:t>Rotary’s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1.2 million members </a:t>
            </a:r>
            <a:r>
              <a:rPr lang="en-US" sz="2000" dirty="0" smtClean="0">
                <a:latin typeface="+mn-lt"/>
              </a:rPr>
              <a:t>believe it starts with a commitment to Service Above Self.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Amongst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34,000 clubs globally </a:t>
            </a:r>
            <a:r>
              <a:rPr lang="en-US" sz="2000" dirty="0" smtClean="0">
                <a:latin typeface="+mn-lt"/>
              </a:rPr>
              <a:t>– representing more than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150 countries</a:t>
            </a:r>
            <a:r>
              <a:rPr lang="en-US" sz="2000" dirty="0" smtClean="0">
                <a:latin typeface="+mn-lt"/>
              </a:rPr>
              <a:t> from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Albania to Zimbabwe </a:t>
            </a:r>
            <a:r>
              <a:rPr lang="en-US" sz="2000" dirty="0" smtClean="0">
                <a:latin typeface="+mn-lt"/>
              </a:rPr>
              <a:t>– you will find members enthusiastically volunteering in communities at home and abroad in support of such hallmark programs as educational enhancement, job training, providing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clean water for drinking</a:t>
            </a:r>
            <a:r>
              <a:rPr lang="en-US" sz="2000" dirty="0" smtClean="0">
                <a:latin typeface="+mn-lt"/>
              </a:rPr>
              <a:t>, improving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human health and sanitation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combating hunger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eradicating polio</a:t>
            </a:r>
            <a:r>
              <a:rPr lang="en-US" sz="2000" dirty="0" smtClean="0">
                <a:latin typeface="+mn-lt"/>
              </a:rPr>
              <a:t>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We invite you to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explore this site to learn more about Rotary International</a:t>
            </a:r>
            <a:r>
              <a:rPr lang="en-US" sz="2000" dirty="0" smtClean="0">
                <a:latin typeface="+mn-lt"/>
              </a:rPr>
              <a:t> and how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you can make a difference </a:t>
            </a:r>
            <a:r>
              <a:rPr lang="en-US" sz="2000" dirty="0" smtClean="0">
                <a:latin typeface="+mn-lt"/>
              </a:rPr>
              <a:t>by joining The Rotary Club of Lamorinda Sunrise.  </a:t>
            </a:r>
          </a:p>
        </p:txBody>
      </p:sp>
    </p:spTree>
    <p:extLst>
      <p:ext uri="{BB962C8B-B14F-4D97-AF65-F5344CB8AC3E}">
        <p14:creationId xmlns:p14="http://schemas.microsoft.com/office/powerpoint/2010/main" xmlns="" val="4405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641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change the world?  </a:t>
            </a: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>...</a:t>
            </a: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  1.2 million members</a:t>
            </a:r>
            <a:endParaRPr lang="en-US" sz="2400" b="1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34,000 clubs globally</a:t>
            </a: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>...</a:t>
            </a: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50 countries</a:t>
            </a: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>... </a:t>
            </a: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Albania to Zimbabwe </a:t>
            </a:r>
          </a:p>
          <a:p>
            <a:endParaRPr lang="en-US" sz="2400" dirty="0">
              <a:solidFill>
                <a:srgbClr val="FFC000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clean water for drinking  </a:t>
            </a: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>...</a:t>
            </a: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 human health and sanitation</a:t>
            </a:r>
            <a:r>
              <a:rPr lang="en-US" sz="2400" b="1" dirty="0" smtClean="0">
                <a:latin typeface="+mn-lt"/>
              </a:rPr>
              <a:t>, </a:t>
            </a:r>
          </a:p>
          <a:p>
            <a:endParaRPr lang="en-US" sz="2400" dirty="0">
              <a:solidFill>
                <a:srgbClr val="FFC000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combating hunger</a:t>
            </a: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> ... </a:t>
            </a: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eradicating polio</a:t>
            </a:r>
            <a:r>
              <a:rPr lang="en-US" sz="2400" b="1" dirty="0" smtClean="0">
                <a:latin typeface="+mn-lt"/>
              </a:rPr>
              <a:t>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explore this site to learn more about Rotary International</a:t>
            </a:r>
            <a:r>
              <a:rPr lang="en-US" sz="2400" b="1" dirty="0" smtClean="0">
                <a:latin typeface="+mn-lt"/>
              </a:rPr>
              <a:t> </a:t>
            </a: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1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1.  The Problem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2.  New Information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3.  Specific Skills</a:t>
            </a:r>
            <a:endParaRPr lang="en-US" sz="66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2003 – 2011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FFC000"/>
                </a:solidFill>
              </a:rPr>
              <a:t>Induct:  1, 100,000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FFC000"/>
                </a:solidFill>
              </a:rPr>
              <a:t>Growth:             226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47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Retention / Growth Index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7344452"/>
              </p:ext>
            </p:extLst>
          </p:nvPr>
        </p:nvGraphicFramePr>
        <p:xfrm>
          <a:off x="152400" y="685800"/>
          <a:ext cx="8762996" cy="5943603"/>
        </p:xfrm>
        <a:graphic>
          <a:graphicData uri="http://schemas.openxmlformats.org/drawingml/2006/table">
            <a:tbl>
              <a:tblPr/>
              <a:tblGrid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</a:tblGrid>
              <a:tr h="449152">
                <a:tc gridSpan="1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1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0070C0"/>
                          </a:solidFill>
                          <a:latin typeface="Arial"/>
                        </a:rPr>
                        <a:t> Red Mountain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may 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71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Green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Valley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61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Retention / Growth Index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177552"/>
              </p:ext>
            </p:extLst>
          </p:nvPr>
        </p:nvGraphicFramePr>
        <p:xfrm>
          <a:off x="152400" y="685800"/>
          <a:ext cx="8762996" cy="5943603"/>
        </p:xfrm>
        <a:graphic>
          <a:graphicData uri="http://schemas.openxmlformats.org/drawingml/2006/table">
            <a:tbl>
              <a:tblPr/>
              <a:tblGrid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</a:tblGrid>
              <a:tr h="449152">
                <a:tc gridSpan="1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1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0070C0"/>
                          </a:solidFill>
                          <a:latin typeface="Arial"/>
                        </a:rPr>
                        <a:t> Red Mountain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71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Green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Valley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30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Retention / Growth Index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7543438"/>
              </p:ext>
            </p:extLst>
          </p:nvPr>
        </p:nvGraphicFramePr>
        <p:xfrm>
          <a:off x="152400" y="685800"/>
          <a:ext cx="8762996" cy="5943603"/>
        </p:xfrm>
        <a:graphic>
          <a:graphicData uri="http://schemas.openxmlformats.org/drawingml/2006/table">
            <a:tbl>
              <a:tblPr/>
              <a:tblGrid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</a:tblGrid>
              <a:tr h="449152">
                <a:tc gridSpan="1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1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0070C0"/>
                          </a:solidFill>
                          <a:latin typeface="Arial"/>
                        </a:rPr>
                        <a:t>Red Mountain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New Members Inducted 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during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the target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Members at start of Target Year</a:t>
                      </a:r>
                      <a:b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+ New Members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53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98.0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Numb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er of members who left</a:t>
                      </a:r>
                    </a:p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during the target year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(1)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71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Green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Valley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New Members Inducted 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during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the target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Members at start of Target Year</a:t>
                      </a:r>
                      <a:b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+ New Members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62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80.0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Number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 of members who left</a:t>
                      </a:r>
                    </a:p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during the target year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10)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7260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Retention / Growth Index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8203724"/>
              </p:ext>
            </p:extLst>
          </p:nvPr>
        </p:nvGraphicFramePr>
        <p:xfrm>
          <a:off x="152400" y="685800"/>
          <a:ext cx="8762996" cy="5943603"/>
        </p:xfrm>
        <a:graphic>
          <a:graphicData uri="http://schemas.openxmlformats.org/drawingml/2006/table">
            <a:tbl>
              <a:tblPr/>
              <a:tblGrid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  <a:gridCol w="796636"/>
              </a:tblGrid>
              <a:tr h="449152">
                <a:tc gridSpan="1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1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0070C0"/>
                          </a:solidFill>
                          <a:latin typeface="Arial"/>
                        </a:rPr>
                        <a:t> Red Mountain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New Members Inducted 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during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the target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Members at start of Target Year</a:t>
                      </a:r>
                      <a:b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+ New Members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53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98.0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102.0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Number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 of members who left</a:t>
                      </a:r>
                    </a:p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during the target year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(1)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1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6053" marR="6053" marT="6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71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Arial"/>
                        </a:rPr>
                        <a:t>Rotary Club of:</a:t>
                      </a:r>
                    </a:p>
                  </a:txBody>
                  <a:tcPr marL="6053" marR="6053" marT="60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Green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Valley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2012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)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the 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"target year"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Retention Rate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Growth</a:t>
                      </a:r>
                    </a:p>
                    <a:p>
                      <a:pPr algn="ctr" fontAlgn="ctr"/>
                      <a:r>
                        <a:rPr lang="en-US" sz="2000" b="1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Rate</a:t>
                      </a:r>
                      <a:endParaRPr lang="en-US" sz="20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RG Index</a:t>
                      </a:r>
                      <a: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/>
                      </a:r>
                      <a:br>
                        <a:rPr lang="en-US" sz="1500" b="1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(An index below 100</a:t>
                      </a:r>
                      <a:b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may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be a 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"red flag")</a:t>
                      </a:r>
                      <a:endParaRPr lang="en-US" sz="12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New Members Inducted 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during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the target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Members at start of Target Year</a:t>
                      </a:r>
                      <a:b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+ New Members</a:t>
                      </a: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62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Next Year Initial Semi-Annual Report Membership</a:t>
                      </a:r>
                      <a:br>
                        <a:rPr lang="en-US" sz="1100" b="1" i="0" u="none" strike="noStrike" dirty="0">
                          <a:latin typeface="Arial"/>
                        </a:rPr>
                      </a:br>
                      <a:r>
                        <a:rPr lang="en-US" sz="1100" b="0" i="1" u="none" strike="noStrike" dirty="0">
                          <a:latin typeface="Arial"/>
                        </a:rPr>
                        <a:t>(July 1, 2013)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5DAA"/>
                          </a:solidFill>
                          <a:latin typeface="Arial"/>
                        </a:rPr>
                        <a:t>52</a:t>
                      </a:r>
                      <a:endParaRPr lang="en-US" sz="2000" b="1" i="0" u="none" strike="noStrike" dirty="0">
                        <a:solidFill>
                          <a:srgbClr val="005DAA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smtClean="0">
                          <a:solidFill>
                            <a:srgbClr val="0000FF"/>
                          </a:solidFill>
                          <a:latin typeface="Arial"/>
                        </a:rPr>
                        <a:t>80.0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84.0</a:t>
                      </a:r>
                      <a:endParaRPr lang="en-US" sz="3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Number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 of members who left</a:t>
                      </a:r>
                    </a:p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during the target year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10)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53" marR="6053" marT="6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94154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b="1" u="sng" dirty="0" smtClean="0"/>
              <a:t>RESOURCES YOU CAN PROVIDE</a:t>
            </a:r>
          </a:p>
          <a:p>
            <a:pPr marL="457200" lvl="1" indent="0" algn="ctr">
              <a:buNone/>
            </a:pPr>
            <a:endParaRPr lang="en-US" b="1" u="sng" dirty="0" smtClean="0"/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IGNITE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Business Planning for your Club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“We Care” Program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Self-Assessment Document for Club... “Preparing Your Club To Grow</a:t>
            </a:r>
            <a:r>
              <a:rPr lang="en-US" sz="2000" b="1" dirty="0" smtClean="0">
                <a:solidFill>
                  <a:srgbClr val="FFC000"/>
                </a:solidFill>
              </a:rPr>
              <a:t>”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3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HOW TO RETAIN</a:t>
            </a:r>
            <a:endParaRPr lang="en-US" b="1" u="sng" dirty="0"/>
          </a:p>
          <a:p>
            <a:pPr marL="0" indent="0" algn="ctr">
              <a:buNone/>
            </a:pPr>
            <a:r>
              <a:rPr lang="en-US" sz="4400" b="1" u="sng" dirty="0" smtClean="0"/>
              <a:t>OUR CUSTOMERS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514350" indent="-514350">
              <a:buAutoNum type="arabicPeriod"/>
            </a:pPr>
            <a:r>
              <a:rPr lang="en-US" sz="4000" b="1" u="sng" dirty="0" smtClean="0">
                <a:solidFill>
                  <a:srgbClr val="FFC000"/>
                </a:solidFill>
              </a:rPr>
              <a:t>Friendship</a:t>
            </a:r>
            <a:r>
              <a:rPr lang="en-US" sz="4000" b="1" dirty="0" smtClean="0">
                <a:solidFill>
                  <a:srgbClr val="FFC000"/>
                </a:solidFill>
              </a:rPr>
              <a:t> &amp; Fellowship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rgbClr val="FFC000"/>
                </a:solidFill>
              </a:rPr>
              <a:t>Help them have </a:t>
            </a:r>
            <a:r>
              <a:rPr lang="en-US" sz="4000" b="1" u="sng" dirty="0" smtClean="0">
                <a:solidFill>
                  <a:srgbClr val="FFC000"/>
                </a:solidFill>
              </a:rPr>
              <a:t>local impact</a:t>
            </a:r>
          </a:p>
          <a:p>
            <a:pPr marL="514350" indent="-514350">
              <a:buAutoNum type="arabicPeriod"/>
            </a:pPr>
            <a:endParaRPr lang="en-US" sz="4000" b="1" u="sng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--Value their Work--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FFC000"/>
                </a:solidFill>
              </a:rPr>
              <a:t> FIRST IMPRESSION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	a.  Positive Club Atmosphere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b.  Guests/members feel welcome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c.  Seating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d.  Follow up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e.  Induction -- family</a:t>
            </a:r>
            <a:endParaRPr lang="en-US" dirty="0" smtClean="0">
              <a:solidFill>
                <a:srgbClr val="FFC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8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2.  </a:t>
            </a:r>
            <a:r>
              <a:rPr lang="en-US" b="1" u="sng" dirty="0" smtClean="0">
                <a:solidFill>
                  <a:srgbClr val="FFC000"/>
                </a:solidFill>
              </a:rPr>
              <a:t>EXISTING </a:t>
            </a:r>
            <a:r>
              <a:rPr lang="en-US" b="1" u="sng" dirty="0">
                <a:solidFill>
                  <a:srgbClr val="FFC000"/>
                </a:solidFill>
              </a:rPr>
              <a:t>MEMBERS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FFC000"/>
                </a:solidFill>
              </a:rPr>
              <a:t>a. </a:t>
            </a:r>
            <a:r>
              <a:rPr lang="en-US" sz="2000" b="1" dirty="0">
                <a:solidFill>
                  <a:srgbClr val="FFC000"/>
                </a:solidFill>
              </a:rPr>
              <a:t>Know each other:  Help create Camaraderie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	b. Value </a:t>
            </a:r>
            <a:r>
              <a:rPr lang="en-US" sz="2000" b="1" dirty="0">
                <a:solidFill>
                  <a:srgbClr val="FFC000"/>
                </a:solidFill>
              </a:rPr>
              <a:t>their work—vocational value--talks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c</a:t>
            </a:r>
            <a:r>
              <a:rPr lang="en-US" sz="2000" b="1" dirty="0" smtClean="0">
                <a:solidFill>
                  <a:srgbClr val="FFC000"/>
                </a:solidFill>
              </a:rPr>
              <a:t>. Website/Facebook</a:t>
            </a:r>
            <a:r>
              <a:rPr lang="en-US" sz="2000" b="1" dirty="0">
                <a:solidFill>
                  <a:srgbClr val="FFC000"/>
                </a:solidFill>
              </a:rPr>
              <a:t>– &amp; Personal Communication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FFC000"/>
                </a:solidFill>
              </a:rPr>
              <a:t>d.  Involve/motivate </a:t>
            </a:r>
            <a:r>
              <a:rPr lang="en-US" sz="2000" b="1" dirty="0">
                <a:solidFill>
                  <a:srgbClr val="FFC000"/>
                </a:solidFill>
              </a:rPr>
              <a:t>members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FFC000"/>
                </a:solidFill>
              </a:rPr>
              <a:t>e.  Promote Family of Rotary– inductions/events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f</a:t>
            </a:r>
            <a:r>
              <a:rPr lang="en-US" sz="2000" b="1" dirty="0" smtClean="0">
                <a:solidFill>
                  <a:srgbClr val="FFC000"/>
                </a:solidFill>
              </a:rPr>
              <a:t>.  Acting </a:t>
            </a:r>
            <a:r>
              <a:rPr lang="en-US" sz="2000" b="1" dirty="0">
                <a:solidFill>
                  <a:srgbClr val="FFC000"/>
                </a:solidFill>
              </a:rPr>
              <a:t>on Member </a:t>
            </a:r>
            <a:r>
              <a:rPr lang="en-US" sz="2000" b="1" dirty="0" smtClean="0">
                <a:solidFill>
                  <a:srgbClr val="FFC000"/>
                </a:solidFill>
              </a:rPr>
              <a:t>Suggestions—respond to customers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g</a:t>
            </a:r>
            <a:r>
              <a:rPr lang="en-US" sz="2000" b="1" dirty="0" smtClean="0">
                <a:solidFill>
                  <a:srgbClr val="FFC000"/>
                </a:solidFill>
              </a:rPr>
              <a:t>.  Business Planning for your Club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FFC000"/>
                </a:solidFill>
              </a:rPr>
              <a:t>h.  </a:t>
            </a:r>
            <a:r>
              <a:rPr lang="en-US" sz="2000" b="1" dirty="0">
                <a:solidFill>
                  <a:srgbClr val="FFC000"/>
                </a:solidFill>
              </a:rPr>
              <a:t>Being Relevant to your Community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FFC000"/>
                </a:solidFill>
              </a:rPr>
              <a:t>i.   Continuously Review Club Procedures &amp; Policies</a:t>
            </a:r>
            <a:endParaRPr lang="en-US" b="1" u="sng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	j.   Flexible </a:t>
            </a:r>
            <a:r>
              <a:rPr lang="en-US" sz="2000" b="1" dirty="0">
                <a:solidFill>
                  <a:srgbClr val="FFC000"/>
                </a:solidFill>
              </a:rPr>
              <a:t>Thinking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7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3.  </a:t>
            </a:r>
            <a:r>
              <a:rPr lang="en-US" b="1" u="sng" dirty="0" smtClean="0">
                <a:solidFill>
                  <a:srgbClr val="FFC000"/>
                </a:solidFill>
              </a:rPr>
              <a:t>Former Members</a:t>
            </a:r>
          </a:p>
          <a:p>
            <a:endParaRPr lang="en-US" b="1" u="sng" dirty="0">
              <a:solidFill>
                <a:srgbClr val="FFC000"/>
              </a:solidFill>
            </a:endParaRPr>
          </a:p>
          <a:p>
            <a:pPr marL="0" lvl="5" indent="0" algn="ctr">
              <a:buNone/>
            </a:pPr>
            <a:r>
              <a:rPr lang="en-US" sz="9600" b="1" dirty="0">
                <a:solidFill>
                  <a:srgbClr val="FFC000"/>
                </a:solidFill>
              </a:rPr>
              <a:t>35%</a:t>
            </a: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5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North America Membership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2262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 Specific Skills Learned Today</a:t>
            </a:r>
          </a:p>
          <a:p>
            <a:pPr marL="0" indent="0" algn="ctr">
              <a:buNone/>
            </a:pPr>
            <a:endParaRPr lang="en-US" b="1" u="sng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Identify more ways of members’ impact on local community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Help Develop an  “ASK” for all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How to Revise websites/</a:t>
            </a:r>
            <a:r>
              <a:rPr lang="en-US" b="1" dirty="0" err="1" smtClean="0">
                <a:solidFill>
                  <a:srgbClr val="FFC000"/>
                </a:solidFill>
              </a:rPr>
              <a:t>facebooks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Explain “turnover” problems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Identify specific Resources (4+)</a:t>
            </a:r>
          </a:p>
          <a:p>
            <a:pPr marL="514350" indent="-514350">
              <a:buAutoNum type="arabicPeriod"/>
            </a:pP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6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Five Key Concepts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E7BD45"/>
                </a:solidFill>
              </a:rPr>
              <a:t>1. </a:t>
            </a:r>
            <a:r>
              <a:rPr lang="en-US" sz="4000" b="1" dirty="0" smtClean="0">
                <a:solidFill>
                  <a:schemeClr val="accent2"/>
                </a:solidFill>
              </a:rPr>
              <a:t>MEMBERS</a:t>
            </a:r>
            <a:r>
              <a:rPr lang="en-US" sz="4000" b="1" dirty="0" smtClean="0">
                <a:solidFill>
                  <a:srgbClr val="E7BD45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=</a:t>
            </a:r>
            <a:r>
              <a:rPr lang="en-US" sz="4000" b="1" dirty="0" smtClean="0">
                <a:solidFill>
                  <a:srgbClr val="E7BD45"/>
                </a:solidFill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</a:rPr>
              <a:t>CUSTOMERS</a:t>
            </a:r>
            <a:endParaRPr lang="en-US" sz="4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C000"/>
                </a:solidFill>
              </a:rPr>
              <a:t>2</a:t>
            </a:r>
            <a:r>
              <a:rPr lang="en-US" sz="4000" b="1" dirty="0" smtClean="0">
                <a:solidFill>
                  <a:srgbClr val="FFC000"/>
                </a:solidFill>
              </a:rPr>
              <a:t>. VOCATION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3. LOCAL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4. FRIENDSHIP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5. LEADERSHIP</a:t>
            </a:r>
          </a:p>
          <a:p>
            <a:endParaRPr lang="en-US" sz="6000" b="1" dirty="0">
              <a:solidFill>
                <a:srgbClr val="FFC000"/>
              </a:solidFill>
            </a:endParaRPr>
          </a:p>
          <a:p>
            <a:r>
              <a:rPr lang="en-US" sz="6000" b="1" dirty="0" smtClean="0">
                <a:solidFill>
                  <a:srgbClr val="FFC000"/>
                </a:solidFill>
              </a:rPr>
              <a:t>3.  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65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614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7424703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943600" y="228600"/>
            <a:ext cx="2971785" cy="1066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CLUBS</a:t>
            </a:r>
            <a:endParaRPr lang="en-US" sz="6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8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Georgia" panose="02040502050405020303" pitchFamily="18" charset="0"/>
              </a:rPr>
              <a:t>WHO ARE OUR 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  <a:latin typeface="Georgia" panose="02040502050405020303" pitchFamily="18" charset="0"/>
              </a:rPr>
              <a:t>CUSTOMERS</a:t>
            </a:r>
            <a:r>
              <a:rPr lang="en-US" sz="6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???</a:t>
            </a:r>
          </a:p>
          <a:p>
            <a:pPr algn="ctr"/>
            <a:endParaRPr lang="en-US" sz="4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8991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Georgia" panose="02040502050405020303" pitchFamily="18" charset="0"/>
              </a:rPr>
              <a:t>WHO ARE OUR 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  <a:latin typeface="Georgia" panose="02040502050405020303" pitchFamily="18" charset="0"/>
              </a:rPr>
              <a:t>CUSTOMERS</a:t>
            </a:r>
            <a:r>
              <a:rPr lang="en-US" sz="6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???</a:t>
            </a:r>
          </a:p>
          <a:p>
            <a:pPr algn="ctr"/>
            <a:endParaRPr lang="en-US" sz="4400" b="1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OUR </a:t>
            </a:r>
          </a:p>
          <a:p>
            <a:pPr algn="ctr"/>
            <a:r>
              <a:rPr lang="en-US" sz="9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MEMBERS</a:t>
            </a:r>
            <a:endParaRPr lang="en-US" sz="9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4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" y="457200"/>
            <a:ext cx="8991600" cy="5105400"/>
          </a:xfrm>
        </p:spPr>
        <p:txBody>
          <a:bodyPr/>
          <a:lstStyle/>
          <a:p>
            <a:pPr algn="ctr"/>
            <a:endParaRPr lang="en-US" b="1" u="sng" dirty="0"/>
          </a:p>
          <a:p>
            <a:endParaRPr lang="en-US" b="1" dirty="0" smtClean="0"/>
          </a:p>
          <a:p>
            <a:pPr lvl="2"/>
            <a:r>
              <a:rPr lang="en-US" sz="6000" b="1" dirty="0" smtClean="0">
                <a:solidFill>
                  <a:srgbClr val="FFC000"/>
                </a:solidFill>
              </a:rPr>
              <a:t>Satisfy our </a:t>
            </a:r>
            <a:r>
              <a:rPr lang="en-US" sz="6000" b="1" u="sng" dirty="0" smtClean="0">
                <a:solidFill>
                  <a:srgbClr val="FFC000"/>
                </a:solidFill>
              </a:rPr>
              <a:t>needs</a:t>
            </a:r>
          </a:p>
          <a:p>
            <a:pPr lvl="2"/>
            <a:endParaRPr lang="en-US" sz="6000" b="1" u="sng" dirty="0" smtClean="0">
              <a:solidFill>
                <a:srgbClr val="FFC000"/>
              </a:solidFill>
            </a:endParaRPr>
          </a:p>
          <a:p>
            <a:pPr lvl="2"/>
            <a:r>
              <a:rPr lang="en-US" sz="6000" b="1" dirty="0" smtClean="0">
                <a:solidFill>
                  <a:srgbClr val="FFC000"/>
                </a:solidFill>
              </a:rPr>
              <a:t>Value our </a:t>
            </a:r>
            <a:r>
              <a:rPr lang="en-US" sz="6000" b="1" u="sng" dirty="0" smtClean="0">
                <a:solidFill>
                  <a:srgbClr val="FFC000"/>
                </a:solidFill>
              </a:rPr>
              <a:t>Work</a:t>
            </a:r>
            <a:endParaRPr lang="en-US" sz="60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Siegel – Gale Survey</a:t>
            </a:r>
            <a:r>
              <a:rPr lang="en-US" sz="1800" dirty="0" smtClean="0"/>
              <a:t>	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295400"/>
            <a:ext cx="7965440" cy="44196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endParaRPr lang="en-US" sz="1700" dirty="0">
              <a:solidFill>
                <a:srgbClr val="919295"/>
              </a:solidFill>
              <a:latin typeface="Georgia"/>
              <a:cs typeface="Georgia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4400" u="sng" dirty="0" smtClean="0">
                <a:solidFill>
                  <a:schemeClr val="tx1"/>
                </a:solidFill>
              </a:rPr>
              <a:t>Two key questions</a:t>
            </a:r>
            <a:r>
              <a:rPr lang="en-US" sz="4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None/>
            </a:pPr>
            <a:endParaRPr lang="en-US" sz="3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Why did you initially </a:t>
            </a:r>
            <a:r>
              <a:rPr lang="en-US" sz="4000" b="1" dirty="0" smtClean="0">
                <a:solidFill>
                  <a:srgbClr val="FFC000"/>
                </a:solidFill>
              </a:rPr>
              <a:t>JOIN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Rotary?</a:t>
            </a:r>
          </a:p>
          <a:p>
            <a:pPr marL="914400" lvl="1" indent="-51435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/>
                </a:solidFill>
                <a:latin typeface="Georgia"/>
                <a:cs typeface="Georgia"/>
              </a:rPr>
              <a:t>What is the main reason you </a:t>
            </a:r>
            <a:r>
              <a:rPr lang="en-US" sz="4000" b="1" dirty="0" smtClean="0">
                <a:solidFill>
                  <a:srgbClr val="FFC000"/>
                </a:solidFill>
              </a:rPr>
              <a:t>STAY</a:t>
            </a:r>
            <a:r>
              <a:rPr lang="en-US" sz="3200" dirty="0" smtClean="0">
                <a:solidFill>
                  <a:schemeClr val="tx1"/>
                </a:solidFill>
                <a:latin typeface="Georgia"/>
                <a:cs typeface="Georgia"/>
              </a:rPr>
              <a:t> in Rotary?</a:t>
            </a:r>
          </a:p>
        </p:txBody>
      </p:sp>
    </p:spTree>
    <p:extLst>
      <p:ext uri="{BB962C8B-B14F-4D97-AF65-F5344CB8AC3E}">
        <p14:creationId xmlns:p14="http://schemas.microsoft.com/office/powerpoint/2010/main" xmlns="" val="232262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YPC_CC_2013">
  <a:themeElements>
    <a:clrScheme name="Rotary Institute Template">
      <a:dk1>
        <a:srgbClr val="465F6B"/>
      </a:dk1>
      <a:lt1>
        <a:sysClr val="window" lastClr="FFFFFF"/>
      </a:lt1>
      <a:dk2>
        <a:srgbClr val="00246C"/>
      </a:dk2>
      <a:lt2>
        <a:srgbClr val="9E9F9D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Rotary Institute Template">
      <a:dk1>
        <a:srgbClr val="465F6B"/>
      </a:dk1>
      <a:lt1>
        <a:sysClr val="window" lastClr="FFFFFF"/>
      </a:lt1>
      <a:dk2>
        <a:srgbClr val="00246C"/>
      </a:dk2>
      <a:lt2>
        <a:srgbClr val="9E9F9D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7_Module">
  <a:themeElements>
    <a:clrScheme name="Rotary Institute Template">
      <a:dk1>
        <a:srgbClr val="465F6B"/>
      </a:dk1>
      <a:lt1>
        <a:sysClr val="window" lastClr="FFFFFF"/>
      </a:lt1>
      <a:dk2>
        <a:srgbClr val="00246C"/>
      </a:dk2>
      <a:lt2>
        <a:srgbClr val="9E9F9D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C7D7D"/>
    </a:dk2>
    <a:lt2>
      <a:srgbClr val="ED1C24"/>
    </a:lt2>
    <a:accent1>
      <a:srgbClr val="F69F1C"/>
    </a:accent1>
    <a:accent2>
      <a:srgbClr val="B8AAAA"/>
    </a:accent2>
    <a:accent3>
      <a:srgbClr val="FFFFFF"/>
    </a:accent3>
    <a:accent4>
      <a:srgbClr val="000000"/>
    </a:accent4>
    <a:accent5>
      <a:srgbClr val="FACDAB"/>
    </a:accent5>
    <a:accent6>
      <a:srgbClr val="A69A9A"/>
    </a:accent6>
    <a:hlink>
      <a:srgbClr val="C84300"/>
    </a:hlink>
    <a:folHlink>
      <a:srgbClr val="A92D23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C7D7D"/>
    </a:dk2>
    <a:lt2>
      <a:srgbClr val="ED1C24"/>
    </a:lt2>
    <a:accent1>
      <a:srgbClr val="F69F1C"/>
    </a:accent1>
    <a:accent2>
      <a:srgbClr val="B8AAAA"/>
    </a:accent2>
    <a:accent3>
      <a:srgbClr val="FFFFFF"/>
    </a:accent3>
    <a:accent4>
      <a:srgbClr val="000000"/>
    </a:accent4>
    <a:accent5>
      <a:srgbClr val="FACDAB"/>
    </a:accent5>
    <a:accent6>
      <a:srgbClr val="A69A9A"/>
    </a:accent6>
    <a:hlink>
      <a:srgbClr val="C84300"/>
    </a:hlink>
    <a:folHlink>
      <a:srgbClr val="A92D23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On-screen Show (4:3)</PresentationFormat>
  <Paragraphs>291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YPC_CC_2013</vt:lpstr>
      <vt:lpstr>1_Module</vt:lpstr>
      <vt:lpstr>47_Module</vt:lpstr>
      <vt:lpstr>Office Theme</vt:lpstr>
      <vt:lpstr>Slide 1</vt:lpstr>
      <vt:lpstr>Slide 2</vt:lpstr>
      <vt:lpstr>North America Membership</vt:lpstr>
      <vt:lpstr>Slide 4</vt:lpstr>
      <vt:lpstr>Slide 5</vt:lpstr>
      <vt:lpstr>Slide 6</vt:lpstr>
      <vt:lpstr>Slide 7</vt:lpstr>
      <vt:lpstr>Slide 8</vt:lpstr>
      <vt:lpstr>Siegel – Gale Survey </vt:lpstr>
      <vt:lpstr>Primary Reasons Why People Join</vt:lpstr>
      <vt:lpstr>…Are The Same Reasons They Stay</vt:lpstr>
      <vt:lpstr>Initial Attraction</vt:lpstr>
      <vt:lpstr>Initial Attraction</vt:lpstr>
      <vt:lpstr>Initial Attraction</vt:lpstr>
      <vt:lpstr>Initial Attraction</vt:lpstr>
      <vt:lpstr>Initial Attraction</vt:lpstr>
      <vt:lpstr>Slide 17</vt:lpstr>
      <vt:lpstr>Slide 18</vt:lpstr>
      <vt:lpstr>Slide 19</vt:lpstr>
      <vt:lpstr>Slide 20</vt:lpstr>
      <vt:lpstr>Retention / Growth Index</vt:lpstr>
      <vt:lpstr>Retention / Growth Index</vt:lpstr>
      <vt:lpstr>Retention / Growth Index</vt:lpstr>
      <vt:lpstr>Retention / Growth Index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Masuno, Naomi</dc:creator>
  <cp:lastModifiedBy>Naomi Masuno</cp:lastModifiedBy>
  <cp:revision>1</cp:revision>
  <dcterms:modified xsi:type="dcterms:W3CDTF">2014-02-18T01:29:15Z</dcterms:modified>
</cp:coreProperties>
</file>